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077" r:id="rId1"/>
  </p:sldMasterIdLst>
  <p:sldIdLst>
    <p:sldId id="256" r:id="rId2"/>
    <p:sldId id="266" r:id="rId3"/>
    <p:sldId id="267" r:id="rId4"/>
    <p:sldId id="269" r:id="rId5"/>
    <p:sldId id="276" r:id="rId6"/>
    <p:sldId id="275" r:id="rId7"/>
    <p:sldId id="277"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51" d="100"/>
          <a:sy n="51" d="100"/>
        </p:scale>
        <p:origin x="102" y="7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30B0D11-C244-4D6C-8605-27893801071A}" type="datetimeFigureOut">
              <a:rPr lang="en-GB" smtClean="0"/>
              <a:t>13/06/2021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9255346" y="2750337"/>
            <a:ext cx="1171888" cy="1356442"/>
          </a:xfrm>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2649551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0B0D11-C244-4D6C-8605-27893801071A}" type="datetimeFigureOut">
              <a:rPr lang="en-GB" smtClean="0"/>
              <a:t>13/06/2021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10729455" y="4711309"/>
            <a:ext cx="1154151" cy="1090789"/>
          </a:xfrm>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4157948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0B0D11-C244-4D6C-8605-27893801071A}" type="datetimeFigureOut">
              <a:rPr lang="en-GB" smtClean="0"/>
              <a:t>13/06/2021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10729455" y="4711615"/>
            <a:ext cx="1154151" cy="1090789"/>
          </a:xfrm>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34989596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0B0D11-C244-4D6C-8605-27893801071A}" type="datetimeFigureOut">
              <a:rPr lang="en-GB" smtClean="0"/>
              <a:t>13/06/2021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10729455" y="4709925"/>
            <a:ext cx="1154151" cy="1090789"/>
          </a:xfrm>
        </p:spPr>
        <p:txBody>
          <a:bodyPr/>
          <a:lstStyle/>
          <a:p>
            <a:fld id="{1A6B8DF7-8326-41C1-ACC6-8D57F26CF149}" type="slidenum">
              <a:rPr lang="en-GB" smtClean="0"/>
              <a:t>‹#›</a:t>
            </a:fld>
            <a:endParaRPr lang="en-GB"/>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6964332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0B0D11-C244-4D6C-8605-27893801071A}" type="datetimeFigureOut">
              <a:rPr lang="en-GB" smtClean="0"/>
              <a:t>13/06/2021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10729455" y="4709925"/>
            <a:ext cx="1154151" cy="1090789"/>
          </a:xfrm>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14211846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30B0D11-C244-4D6C-8605-27893801071A}" type="datetimeFigureOut">
              <a:rPr lang="en-GB" smtClean="0"/>
              <a:t>13/06/2021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42084307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30B0D11-C244-4D6C-8605-27893801071A}" type="datetimeFigureOut">
              <a:rPr lang="en-GB" smtClean="0"/>
              <a:t>13/06/2021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37120913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0B0D11-C244-4D6C-8605-27893801071A}" type="datetimeFigureOut">
              <a:rPr lang="en-GB" smtClean="0"/>
              <a:t>13/06/2021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15932501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30B0D11-C244-4D6C-8605-27893801071A}" type="datetimeFigureOut">
              <a:rPr lang="en-GB" smtClean="0"/>
              <a:t>13/06/2021</a:t>
            </a:fld>
            <a:endParaRPr lang="en-GB"/>
          </a:p>
        </p:txBody>
      </p:sp>
      <p:sp>
        <p:nvSpPr>
          <p:cNvPr id="5" name="Footer Placeholder 4"/>
          <p:cNvSpPr>
            <a:spLocks noGrp="1"/>
          </p:cNvSpPr>
          <p:nvPr>
            <p:ph type="ftr" sz="quarter" idx="11"/>
          </p:nvPr>
        </p:nvSpPr>
        <p:spPr>
          <a:xfrm>
            <a:off x="680321" y="5936188"/>
            <a:ext cx="6126805" cy="365125"/>
          </a:xfrm>
        </p:spPr>
        <p:txBody>
          <a:bodyPr/>
          <a:lstStyle/>
          <a:p>
            <a:endParaRPr lang="en-GB"/>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1A6B8DF7-8326-41C1-ACC6-8D57F26CF149}" type="slidenum">
              <a:rPr lang="en-GB" smtClean="0"/>
              <a:t>‹#›</a:t>
            </a:fld>
            <a:endParaRPr lang="en-GB"/>
          </a:p>
        </p:txBody>
      </p:sp>
    </p:spTree>
    <p:extLst>
      <p:ext uri="{BB962C8B-B14F-4D97-AF65-F5344CB8AC3E}">
        <p14:creationId xmlns:p14="http://schemas.microsoft.com/office/powerpoint/2010/main" val="1578619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0B0D11-C244-4D6C-8605-27893801071A}" type="datetimeFigureOut">
              <a:rPr lang="en-GB" smtClean="0"/>
              <a:t>13/06/2021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3302309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0B0D11-C244-4D6C-8605-27893801071A}" type="datetimeFigureOut">
              <a:rPr lang="en-GB" smtClean="0"/>
              <a:t>13/06/2021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10729455" y="2869895"/>
            <a:ext cx="1154151" cy="1090789"/>
          </a:xfrm>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1742930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0B0D11-C244-4D6C-8605-27893801071A}" type="datetimeFigureOut">
              <a:rPr lang="en-GB" smtClean="0"/>
              <a:t>13/06/2021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3634242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0B0D11-C244-4D6C-8605-27893801071A}" type="datetimeFigureOut">
              <a:rPr lang="en-GB" smtClean="0"/>
              <a:t>13/06/2021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111461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0B0D11-C244-4D6C-8605-27893801071A}" type="datetimeFigureOut">
              <a:rPr lang="en-GB" smtClean="0"/>
              <a:t>13/06/2021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807997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30B0D11-C244-4D6C-8605-27893801071A}" type="datetimeFigureOut">
              <a:rPr lang="en-GB" smtClean="0"/>
              <a:t>13/06/2021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2467510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0B0D11-C244-4D6C-8605-27893801071A}" type="datetimeFigureOut">
              <a:rPr lang="en-GB" smtClean="0"/>
              <a:t>13/06/2021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4007963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0B0D11-C244-4D6C-8605-27893801071A}" type="datetimeFigureOut">
              <a:rPr lang="en-GB" smtClean="0"/>
              <a:t>13/06/2021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4293376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
              <a:schemeClr val="accent1">
                <a:lumMod val="50000"/>
              </a:schemeClr>
            </a:gs>
            <a:gs pos="0">
              <a:schemeClr val="bg2">
                <a:shade val="100000"/>
                <a:hueMod val="100000"/>
                <a:satMod val="110000"/>
                <a:lumMod val="130000"/>
              </a:schemeClr>
            </a:gs>
            <a:gs pos="48000">
              <a:schemeClr val="bg2">
                <a:shade val="78000"/>
                <a:hueMod val="118000"/>
                <a:satMod val="120000"/>
                <a:lumMod val="69000"/>
              </a:schemeClr>
            </a:gs>
          </a:gsLst>
          <a:lin ang="8100000" scaled="1"/>
          <a:tileRect/>
        </a:gradFill>
        <a:effectLst/>
      </p:bgPr>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30B0D11-C244-4D6C-8605-27893801071A}" type="datetimeFigureOut">
              <a:rPr lang="en-GB" smtClean="0"/>
              <a:t>13/06/2021</a:t>
            </a:fld>
            <a:endParaRPr lang="en-GB"/>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1A6B8DF7-8326-41C1-ACC6-8D57F26CF149}" type="slidenum">
              <a:rPr lang="en-GB" smtClean="0"/>
              <a:t>‹#›</a:t>
            </a:fld>
            <a:endParaRPr lang="en-GB"/>
          </a:p>
        </p:txBody>
      </p:sp>
    </p:spTree>
    <p:extLst>
      <p:ext uri="{BB962C8B-B14F-4D97-AF65-F5344CB8AC3E}">
        <p14:creationId xmlns:p14="http://schemas.microsoft.com/office/powerpoint/2010/main" val="3386756139"/>
      </p:ext>
    </p:extLst>
  </p:cSld>
  <p:clrMap bg1="dk1" tx1="lt1" bg2="dk2" tx2="lt2" accent1="accent1" accent2="accent2" accent3="accent3" accent4="accent4" accent5="accent5" accent6="accent6" hlink="hlink" folHlink="folHlink"/>
  <p:sldLayoutIdLst>
    <p:sldLayoutId id="2147485078" r:id="rId1"/>
    <p:sldLayoutId id="2147485079" r:id="rId2"/>
    <p:sldLayoutId id="2147485080" r:id="rId3"/>
    <p:sldLayoutId id="2147485081" r:id="rId4"/>
    <p:sldLayoutId id="2147485082" r:id="rId5"/>
    <p:sldLayoutId id="2147485083" r:id="rId6"/>
    <p:sldLayoutId id="2147485084" r:id="rId7"/>
    <p:sldLayoutId id="2147485085" r:id="rId8"/>
    <p:sldLayoutId id="2147485086" r:id="rId9"/>
    <p:sldLayoutId id="2147485087" r:id="rId10"/>
    <p:sldLayoutId id="2147485088" r:id="rId11"/>
    <p:sldLayoutId id="2147485089" r:id="rId12"/>
    <p:sldLayoutId id="2147485090" r:id="rId13"/>
    <p:sldLayoutId id="2147485091" r:id="rId14"/>
    <p:sldLayoutId id="2147485092" r:id="rId15"/>
    <p:sldLayoutId id="2147485093" r:id="rId16"/>
    <p:sldLayoutId id="2147485094"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32C7C-3A1D-444F-8851-E27F9477E235}"/>
              </a:ext>
            </a:extLst>
          </p:cNvPr>
          <p:cNvSpPr>
            <a:spLocks noGrp="1"/>
          </p:cNvSpPr>
          <p:nvPr>
            <p:ph type="ctrTitle"/>
          </p:nvPr>
        </p:nvSpPr>
        <p:spPr>
          <a:xfrm>
            <a:off x="124502" y="2575089"/>
            <a:ext cx="8693827" cy="1409682"/>
          </a:xfrm>
        </p:spPr>
        <p:txBody>
          <a:bodyPr/>
          <a:lstStyle/>
          <a:p>
            <a:pPr algn="ctr"/>
            <a:r>
              <a:rPr lang="en-GB" sz="7200" dirty="0">
                <a:solidFill>
                  <a:schemeClr val="tx1"/>
                </a:solidFill>
              </a:rPr>
              <a:t>Responsibly Alert!</a:t>
            </a:r>
          </a:p>
        </p:txBody>
      </p:sp>
      <p:sp>
        <p:nvSpPr>
          <p:cNvPr id="3" name="Subtitle 2">
            <a:extLst>
              <a:ext uri="{FF2B5EF4-FFF2-40B4-BE49-F238E27FC236}">
                <a16:creationId xmlns:a16="http://schemas.microsoft.com/office/drawing/2014/main" id="{72966144-8475-4187-988D-781671AFCC14}"/>
              </a:ext>
            </a:extLst>
          </p:cNvPr>
          <p:cNvSpPr>
            <a:spLocks noGrp="1"/>
          </p:cNvSpPr>
          <p:nvPr>
            <p:ph type="subTitle" idx="1"/>
          </p:nvPr>
        </p:nvSpPr>
        <p:spPr>
          <a:xfrm>
            <a:off x="1490444" y="4758236"/>
            <a:ext cx="9211112" cy="1069848"/>
          </a:xfrm>
        </p:spPr>
        <p:txBody>
          <a:bodyPr>
            <a:noAutofit/>
          </a:bodyPr>
          <a:lstStyle/>
          <a:p>
            <a:pPr algn="ctr"/>
            <a:r>
              <a:rPr lang="en-GB" sz="3600" dirty="0"/>
              <a:t>‘Be dressed ready for service and keep your lamps burning’</a:t>
            </a:r>
          </a:p>
        </p:txBody>
      </p:sp>
      <p:sp>
        <p:nvSpPr>
          <p:cNvPr id="5" name="TextBox 4">
            <a:extLst>
              <a:ext uri="{FF2B5EF4-FFF2-40B4-BE49-F238E27FC236}">
                <a16:creationId xmlns:a16="http://schemas.microsoft.com/office/drawing/2014/main" id="{D2ACED0B-1EDA-41D4-901E-BA1AE16092FF}"/>
              </a:ext>
            </a:extLst>
          </p:cNvPr>
          <p:cNvSpPr txBox="1"/>
          <p:nvPr/>
        </p:nvSpPr>
        <p:spPr>
          <a:xfrm>
            <a:off x="9097347" y="2767280"/>
            <a:ext cx="3094653" cy="1200329"/>
          </a:xfrm>
          <a:prstGeom prst="rect">
            <a:avLst/>
          </a:prstGeom>
          <a:noFill/>
        </p:spPr>
        <p:txBody>
          <a:bodyPr wrap="square" rtlCol="0">
            <a:spAutoFit/>
          </a:bodyPr>
          <a:lstStyle/>
          <a:p>
            <a:pPr algn="ctr"/>
            <a:r>
              <a:rPr lang="en-GB" sz="3600" dirty="0">
                <a:solidFill>
                  <a:schemeClr val="bg1"/>
                </a:solidFill>
              </a:rPr>
              <a:t>Luke 12 Verses 35 - 48</a:t>
            </a:r>
          </a:p>
        </p:txBody>
      </p:sp>
    </p:spTree>
    <p:extLst>
      <p:ext uri="{BB962C8B-B14F-4D97-AF65-F5344CB8AC3E}">
        <p14:creationId xmlns:p14="http://schemas.microsoft.com/office/powerpoint/2010/main" val="4052730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93632-5FA1-40DA-BEE7-E52D39884D9F}"/>
              </a:ext>
            </a:extLst>
          </p:cNvPr>
          <p:cNvSpPr>
            <a:spLocks noGrp="1"/>
          </p:cNvSpPr>
          <p:nvPr>
            <p:ph type="title"/>
          </p:nvPr>
        </p:nvSpPr>
        <p:spPr>
          <a:xfrm>
            <a:off x="402415" y="736450"/>
            <a:ext cx="9613861" cy="1080938"/>
          </a:xfrm>
        </p:spPr>
        <p:txBody>
          <a:bodyPr>
            <a:noAutofit/>
          </a:bodyPr>
          <a:lstStyle/>
          <a:p>
            <a:r>
              <a:rPr lang="en-GB" sz="6600" dirty="0">
                <a:solidFill>
                  <a:schemeClr val="tx1"/>
                </a:solidFill>
              </a:rPr>
              <a:t>Introduction</a:t>
            </a:r>
          </a:p>
        </p:txBody>
      </p:sp>
      <p:sp>
        <p:nvSpPr>
          <p:cNvPr id="3" name="Content Placeholder 2">
            <a:extLst>
              <a:ext uri="{FF2B5EF4-FFF2-40B4-BE49-F238E27FC236}">
                <a16:creationId xmlns:a16="http://schemas.microsoft.com/office/drawing/2014/main" id="{5657767A-E74E-42FD-AD76-D989EAEBB2A0}"/>
              </a:ext>
            </a:extLst>
          </p:cNvPr>
          <p:cNvSpPr>
            <a:spLocks noGrp="1"/>
          </p:cNvSpPr>
          <p:nvPr>
            <p:ph idx="1"/>
          </p:nvPr>
        </p:nvSpPr>
        <p:spPr>
          <a:xfrm>
            <a:off x="402415" y="2298584"/>
            <a:ext cx="10822312" cy="4089034"/>
          </a:xfrm>
        </p:spPr>
        <p:txBody>
          <a:bodyPr>
            <a:normAutofit/>
          </a:bodyPr>
          <a:lstStyle/>
          <a:p>
            <a:r>
              <a:rPr lang="en-GB" sz="3600" b="1" dirty="0"/>
              <a:t>Two scenarios and a question</a:t>
            </a:r>
          </a:p>
          <a:p>
            <a:r>
              <a:rPr lang="en-GB" sz="3600" b="1" dirty="0"/>
              <a:t>Connection to v.34 – where is our treasure?</a:t>
            </a:r>
          </a:p>
          <a:p>
            <a:r>
              <a:rPr lang="en-GB" sz="3600" b="1" dirty="0"/>
              <a:t>Jesus is coming back – how are we living?</a:t>
            </a:r>
          </a:p>
        </p:txBody>
      </p:sp>
      <p:sp>
        <p:nvSpPr>
          <p:cNvPr id="6" name="TextBox 5">
            <a:extLst>
              <a:ext uri="{FF2B5EF4-FFF2-40B4-BE49-F238E27FC236}">
                <a16:creationId xmlns:a16="http://schemas.microsoft.com/office/drawing/2014/main" id="{6658A076-E4D4-42EC-9CB0-7FF8E777D1BA}"/>
              </a:ext>
            </a:extLst>
          </p:cNvPr>
          <p:cNvSpPr txBox="1"/>
          <p:nvPr/>
        </p:nvSpPr>
        <p:spPr>
          <a:xfrm>
            <a:off x="10397640" y="676754"/>
            <a:ext cx="1925787" cy="1200329"/>
          </a:xfrm>
          <a:prstGeom prst="rect">
            <a:avLst/>
          </a:prstGeom>
          <a:noFill/>
        </p:spPr>
        <p:txBody>
          <a:bodyPr wrap="square" rtlCol="0">
            <a:spAutoFit/>
          </a:bodyPr>
          <a:lstStyle/>
          <a:p>
            <a:pPr algn="ctr"/>
            <a:r>
              <a:rPr lang="en-GB" sz="3600" dirty="0">
                <a:solidFill>
                  <a:schemeClr val="bg1"/>
                </a:solidFill>
              </a:rPr>
              <a:t>Lu 12 </a:t>
            </a:r>
          </a:p>
          <a:p>
            <a:pPr algn="ctr"/>
            <a:r>
              <a:rPr lang="en-GB" sz="3600" dirty="0">
                <a:solidFill>
                  <a:schemeClr val="bg1"/>
                </a:solidFill>
              </a:rPr>
              <a:t>35 - 48</a:t>
            </a:r>
          </a:p>
        </p:txBody>
      </p:sp>
    </p:spTree>
    <p:extLst>
      <p:ext uri="{BB962C8B-B14F-4D97-AF65-F5344CB8AC3E}">
        <p14:creationId xmlns:p14="http://schemas.microsoft.com/office/powerpoint/2010/main" val="1022467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93632-5FA1-40DA-BEE7-E52D39884D9F}"/>
              </a:ext>
            </a:extLst>
          </p:cNvPr>
          <p:cNvSpPr>
            <a:spLocks noGrp="1"/>
          </p:cNvSpPr>
          <p:nvPr>
            <p:ph type="title"/>
          </p:nvPr>
        </p:nvSpPr>
        <p:spPr>
          <a:xfrm>
            <a:off x="402414" y="796145"/>
            <a:ext cx="9613861" cy="1080938"/>
          </a:xfrm>
        </p:spPr>
        <p:txBody>
          <a:bodyPr>
            <a:noAutofit/>
          </a:bodyPr>
          <a:lstStyle/>
          <a:p>
            <a:r>
              <a:rPr lang="en-GB" sz="6600" dirty="0">
                <a:solidFill>
                  <a:schemeClr val="tx1"/>
                </a:solidFill>
              </a:rPr>
              <a:t>Waiting on purpose</a:t>
            </a:r>
            <a:r>
              <a:rPr lang="en-GB" sz="6600" dirty="0"/>
              <a:t>		</a:t>
            </a:r>
            <a:endParaRPr lang="en-GB" dirty="0">
              <a:solidFill>
                <a:schemeClr val="tx1"/>
              </a:solidFill>
            </a:endParaRPr>
          </a:p>
        </p:txBody>
      </p:sp>
      <p:sp>
        <p:nvSpPr>
          <p:cNvPr id="3" name="Content Placeholder 2">
            <a:extLst>
              <a:ext uri="{FF2B5EF4-FFF2-40B4-BE49-F238E27FC236}">
                <a16:creationId xmlns:a16="http://schemas.microsoft.com/office/drawing/2014/main" id="{5657767A-E74E-42FD-AD76-D989EAEBB2A0}"/>
              </a:ext>
            </a:extLst>
          </p:cNvPr>
          <p:cNvSpPr>
            <a:spLocks noGrp="1"/>
          </p:cNvSpPr>
          <p:nvPr>
            <p:ph idx="1"/>
          </p:nvPr>
        </p:nvSpPr>
        <p:spPr>
          <a:xfrm>
            <a:off x="402414" y="2306971"/>
            <a:ext cx="10822312" cy="4269997"/>
          </a:xfrm>
        </p:spPr>
        <p:txBody>
          <a:bodyPr>
            <a:normAutofit lnSpcReduction="10000"/>
          </a:bodyPr>
          <a:lstStyle/>
          <a:p>
            <a:r>
              <a:rPr lang="en-GB" sz="3600" b="1" dirty="0"/>
              <a:t>Peter’s question (</a:t>
            </a:r>
            <a:r>
              <a:rPr lang="en-GB" sz="3200" b="1" dirty="0">
                <a:solidFill>
                  <a:srgbClr val="FFFF00"/>
                </a:solidFill>
              </a:rPr>
              <a:t>v.41</a:t>
            </a:r>
            <a:r>
              <a:rPr lang="en-GB" sz="3600" b="1" dirty="0"/>
              <a:t>)</a:t>
            </a:r>
          </a:p>
          <a:p>
            <a:r>
              <a:rPr lang="en-GB" sz="3600" b="1" dirty="0"/>
              <a:t>The parables</a:t>
            </a:r>
          </a:p>
          <a:p>
            <a:pPr lvl="1"/>
            <a:r>
              <a:rPr lang="en-GB" sz="3200" b="1" dirty="0"/>
              <a:t>Both include waiting (</a:t>
            </a:r>
            <a:r>
              <a:rPr lang="en-GB" sz="3200" b="1" dirty="0">
                <a:solidFill>
                  <a:srgbClr val="FFFF00"/>
                </a:solidFill>
              </a:rPr>
              <a:t>cf. Esther 1</a:t>
            </a:r>
            <a:r>
              <a:rPr lang="en-GB" sz="3200" b="1" dirty="0"/>
              <a:t>)</a:t>
            </a:r>
          </a:p>
          <a:p>
            <a:pPr lvl="1"/>
            <a:r>
              <a:rPr lang="en-GB" sz="3200" b="1" dirty="0"/>
              <a:t>Both include servants who are ready (</a:t>
            </a:r>
            <a:r>
              <a:rPr lang="en-GB" sz="3200" b="1" dirty="0">
                <a:solidFill>
                  <a:srgbClr val="FFFF00"/>
                </a:solidFill>
              </a:rPr>
              <a:t>cf. Ephesians 6</a:t>
            </a:r>
            <a:r>
              <a:rPr lang="en-GB" sz="3200" b="1" dirty="0"/>
              <a:t>)</a:t>
            </a:r>
          </a:p>
          <a:p>
            <a:pPr lvl="1"/>
            <a:r>
              <a:rPr lang="en-GB" sz="3200" b="1" dirty="0"/>
              <a:t>Note: it is foolish to discover the time of Christ’s return!</a:t>
            </a:r>
          </a:p>
          <a:p>
            <a:pPr lvl="1"/>
            <a:r>
              <a:rPr lang="en-GB" sz="3200" b="1" dirty="0"/>
              <a:t>Both include rewards (</a:t>
            </a:r>
            <a:r>
              <a:rPr lang="en-GB" sz="3200" b="1" dirty="0">
                <a:solidFill>
                  <a:srgbClr val="FFFF00"/>
                </a:solidFill>
              </a:rPr>
              <a:t>cf. John 21:7-13; 13:1-5; Php 2:5-7; Gen 39-41</a:t>
            </a:r>
            <a:r>
              <a:rPr lang="en-GB" sz="3200" b="1" dirty="0"/>
              <a:t>)</a:t>
            </a:r>
          </a:p>
          <a:p>
            <a:pPr lvl="1"/>
            <a:endParaRPr lang="en-GB" sz="800" dirty="0"/>
          </a:p>
        </p:txBody>
      </p:sp>
      <p:sp>
        <p:nvSpPr>
          <p:cNvPr id="6" name="TextBox 5">
            <a:extLst>
              <a:ext uri="{FF2B5EF4-FFF2-40B4-BE49-F238E27FC236}">
                <a16:creationId xmlns:a16="http://schemas.microsoft.com/office/drawing/2014/main" id="{DE655B8B-2F07-4296-A9A4-B3C351DD2798}"/>
              </a:ext>
            </a:extLst>
          </p:cNvPr>
          <p:cNvSpPr txBox="1"/>
          <p:nvPr/>
        </p:nvSpPr>
        <p:spPr>
          <a:xfrm>
            <a:off x="10397640" y="676754"/>
            <a:ext cx="1925787" cy="1200329"/>
          </a:xfrm>
          <a:prstGeom prst="rect">
            <a:avLst/>
          </a:prstGeom>
          <a:noFill/>
        </p:spPr>
        <p:txBody>
          <a:bodyPr wrap="square" rtlCol="0">
            <a:spAutoFit/>
          </a:bodyPr>
          <a:lstStyle/>
          <a:p>
            <a:pPr algn="ctr"/>
            <a:r>
              <a:rPr lang="en-GB" sz="3600" dirty="0">
                <a:solidFill>
                  <a:schemeClr val="bg1"/>
                </a:solidFill>
              </a:rPr>
              <a:t>Lu 12 </a:t>
            </a:r>
          </a:p>
          <a:p>
            <a:pPr algn="ctr"/>
            <a:r>
              <a:rPr lang="en-GB" sz="3600" dirty="0">
                <a:solidFill>
                  <a:schemeClr val="bg1"/>
                </a:solidFill>
              </a:rPr>
              <a:t>35 - 46</a:t>
            </a:r>
          </a:p>
        </p:txBody>
      </p:sp>
    </p:spTree>
    <p:extLst>
      <p:ext uri="{BB962C8B-B14F-4D97-AF65-F5344CB8AC3E}">
        <p14:creationId xmlns:p14="http://schemas.microsoft.com/office/powerpoint/2010/main" val="3663449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93632-5FA1-40DA-BEE7-E52D39884D9F}"/>
              </a:ext>
            </a:extLst>
          </p:cNvPr>
          <p:cNvSpPr>
            <a:spLocks noGrp="1"/>
          </p:cNvSpPr>
          <p:nvPr>
            <p:ph type="title"/>
          </p:nvPr>
        </p:nvSpPr>
        <p:spPr>
          <a:xfrm>
            <a:off x="402414" y="736449"/>
            <a:ext cx="9613861" cy="1080938"/>
          </a:xfrm>
        </p:spPr>
        <p:txBody>
          <a:bodyPr>
            <a:noAutofit/>
          </a:bodyPr>
          <a:lstStyle/>
          <a:p>
            <a:r>
              <a:rPr lang="en-GB" sz="6600" dirty="0">
                <a:solidFill>
                  <a:schemeClr val="tx1"/>
                </a:solidFill>
              </a:rPr>
              <a:t>Forgetting on purpose</a:t>
            </a:r>
            <a:r>
              <a:rPr lang="en-GB" sz="6600" dirty="0"/>
              <a:t>	</a:t>
            </a:r>
            <a:endParaRPr lang="en-GB" dirty="0">
              <a:solidFill>
                <a:schemeClr val="tx1"/>
              </a:solidFill>
            </a:endParaRPr>
          </a:p>
        </p:txBody>
      </p:sp>
      <p:sp>
        <p:nvSpPr>
          <p:cNvPr id="3" name="Content Placeholder 2">
            <a:extLst>
              <a:ext uri="{FF2B5EF4-FFF2-40B4-BE49-F238E27FC236}">
                <a16:creationId xmlns:a16="http://schemas.microsoft.com/office/drawing/2014/main" id="{5657767A-E74E-42FD-AD76-D989EAEBB2A0}"/>
              </a:ext>
            </a:extLst>
          </p:cNvPr>
          <p:cNvSpPr>
            <a:spLocks noGrp="1"/>
          </p:cNvSpPr>
          <p:nvPr>
            <p:ph idx="1"/>
          </p:nvPr>
        </p:nvSpPr>
        <p:spPr>
          <a:xfrm>
            <a:off x="402414" y="2306971"/>
            <a:ext cx="10822312" cy="4269997"/>
          </a:xfrm>
        </p:spPr>
        <p:txBody>
          <a:bodyPr>
            <a:normAutofit/>
          </a:bodyPr>
          <a:lstStyle/>
          <a:p>
            <a:r>
              <a:rPr lang="en-GB" sz="3600" b="1" dirty="0"/>
              <a:t>The second parable includes another type of servant </a:t>
            </a:r>
          </a:p>
          <a:p>
            <a:pPr lvl="1"/>
            <a:r>
              <a:rPr lang="en-GB" sz="3200" b="1" dirty="0"/>
              <a:t>He’s lazy (</a:t>
            </a:r>
            <a:r>
              <a:rPr lang="en-GB" sz="3200" b="1" dirty="0">
                <a:solidFill>
                  <a:srgbClr val="FFFF00"/>
                </a:solidFill>
              </a:rPr>
              <a:t>v.45</a:t>
            </a:r>
            <a:r>
              <a:rPr lang="en-GB" sz="3200" b="1" dirty="0"/>
              <a:t>)</a:t>
            </a:r>
          </a:p>
          <a:p>
            <a:pPr lvl="1"/>
            <a:r>
              <a:rPr lang="en-GB" sz="3200" b="1" dirty="0"/>
              <a:t>He’s cruel (</a:t>
            </a:r>
            <a:r>
              <a:rPr lang="en-GB" sz="3200" b="1" dirty="0">
                <a:solidFill>
                  <a:srgbClr val="FFFF00"/>
                </a:solidFill>
              </a:rPr>
              <a:t>v.45</a:t>
            </a:r>
            <a:r>
              <a:rPr lang="en-GB" sz="3200" b="1" dirty="0"/>
              <a:t>)</a:t>
            </a:r>
          </a:p>
          <a:p>
            <a:pPr lvl="1"/>
            <a:r>
              <a:rPr lang="en-GB" sz="3200" b="1" dirty="0"/>
              <a:t>He’s judged (</a:t>
            </a:r>
            <a:r>
              <a:rPr lang="en-GB" sz="3200" b="1" dirty="0">
                <a:solidFill>
                  <a:srgbClr val="FFFF00"/>
                </a:solidFill>
              </a:rPr>
              <a:t>v.46</a:t>
            </a:r>
            <a:r>
              <a:rPr lang="en-GB" sz="3200" b="1" dirty="0"/>
              <a:t>)</a:t>
            </a:r>
            <a:endParaRPr lang="en-GB" sz="3200" dirty="0"/>
          </a:p>
          <a:p>
            <a:r>
              <a:rPr lang="en-GB" sz="3600" b="1" dirty="0"/>
              <a:t>Christ’s grace in delay (</a:t>
            </a:r>
            <a:r>
              <a:rPr lang="en-GB" sz="3600" b="1" dirty="0">
                <a:solidFill>
                  <a:srgbClr val="FFFF00"/>
                </a:solidFill>
              </a:rPr>
              <a:t>cf. 2 Pe 3:9</a:t>
            </a:r>
            <a:r>
              <a:rPr lang="en-GB" sz="3600" b="1" dirty="0"/>
              <a:t>)</a:t>
            </a:r>
          </a:p>
          <a:p>
            <a:r>
              <a:rPr lang="en-GB" sz="3600" b="1" dirty="0"/>
              <a:t>We need to act now (</a:t>
            </a:r>
            <a:r>
              <a:rPr lang="en-GB" sz="3600" b="1" dirty="0">
                <a:solidFill>
                  <a:srgbClr val="FFFF00"/>
                </a:solidFill>
              </a:rPr>
              <a:t>2 Cor 6:2</a:t>
            </a:r>
            <a:r>
              <a:rPr lang="en-GB" sz="3600" b="1" dirty="0"/>
              <a:t>)</a:t>
            </a:r>
          </a:p>
          <a:p>
            <a:endParaRPr lang="en-GB" sz="3400" dirty="0">
              <a:solidFill>
                <a:srgbClr val="FFFF00"/>
              </a:solidFill>
            </a:endParaRPr>
          </a:p>
        </p:txBody>
      </p:sp>
      <p:sp>
        <p:nvSpPr>
          <p:cNvPr id="6" name="TextBox 5">
            <a:extLst>
              <a:ext uri="{FF2B5EF4-FFF2-40B4-BE49-F238E27FC236}">
                <a16:creationId xmlns:a16="http://schemas.microsoft.com/office/drawing/2014/main" id="{1D7377DF-B286-4BA4-9280-2AA8F956E69E}"/>
              </a:ext>
            </a:extLst>
          </p:cNvPr>
          <p:cNvSpPr txBox="1"/>
          <p:nvPr/>
        </p:nvSpPr>
        <p:spPr>
          <a:xfrm>
            <a:off x="10397640" y="676754"/>
            <a:ext cx="1925787" cy="1200329"/>
          </a:xfrm>
          <a:prstGeom prst="rect">
            <a:avLst/>
          </a:prstGeom>
          <a:noFill/>
        </p:spPr>
        <p:txBody>
          <a:bodyPr wrap="square" rtlCol="0">
            <a:spAutoFit/>
          </a:bodyPr>
          <a:lstStyle/>
          <a:p>
            <a:pPr algn="ctr"/>
            <a:r>
              <a:rPr lang="en-GB" sz="3600" dirty="0">
                <a:solidFill>
                  <a:schemeClr val="bg1"/>
                </a:solidFill>
              </a:rPr>
              <a:t>Lu 12 </a:t>
            </a:r>
          </a:p>
          <a:p>
            <a:pPr algn="ctr"/>
            <a:r>
              <a:rPr lang="en-GB" sz="3600" dirty="0">
                <a:solidFill>
                  <a:schemeClr val="bg1"/>
                </a:solidFill>
              </a:rPr>
              <a:t>35 - 46</a:t>
            </a:r>
          </a:p>
        </p:txBody>
      </p:sp>
    </p:spTree>
    <p:extLst>
      <p:ext uri="{BB962C8B-B14F-4D97-AF65-F5344CB8AC3E}">
        <p14:creationId xmlns:p14="http://schemas.microsoft.com/office/powerpoint/2010/main" val="2886640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93632-5FA1-40DA-BEE7-E52D39884D9F}"/>
              </a:ext>
            </a:extLst>
          </p:cNvPr>
          <p:cNvSpPr>
            <a:spLocks noGrp="1"/>
          </p:cNvSpPr>
          <p:nvPr>
            <p:ph type="title"/>
          </p:nvPr>
        </p:nvSpPr>
        <p:spPr>
          <a:xfrm>
            <a:off x="402414" y="753837"/>
            <a:ext cx="9613861" cy="1080938"/>
          </a:xfrm>
        </p:spPr>
        <p:txBody>
          <a:bodyPr>
            <a:noAutofit/>
          </a:bodyPr>
          <a:lstStyle/>
          <a:p>
            <a:r>
              <a:rPr lang="en-GB" sz="6600" dirty="0">
                <a:solidFill>
                  <a:schemeClr val="tx1"/>
                </a:solidFill>
              </a:rPr>
              <a:t>Consequences</a:t>
            </a:r>
            <a:r>
              <a:rPr lang="en-GB" sz="6600" dirty="0"/>
              <a:t>		</a:t>
            </a:r>
            <a:endParaRPr lang="en-GB" dirty="0">
              <a:solidFill>
                <a:schemeClr val="tx1"/>
              </a:solidFill>
            </a:endParaRPr>
          </a:p>
        </p:txBody>
      </p:sp>
      <p:sp>
        <p:nvSpPr>
          <p:cNvPr id="3" name="Content Placeholder 2">
            <a:extLst>
              <a:ext uri="{FF2B5EF4-FFF2-40B4-BE49-F238E27FC236}">
                <a16:creationId xmlns:a16="http://schemas.microsoft.com/office/drawing/2014/main" id="{5657767A-E74E-42FD-AD76-D989EAEBB2A0}"/>
              </a:ext>
            </a:extLst>
          </p:cNvPr>
          <p:cNvSpPr>
            <a:spLocks noGrp="1"/>
          </p:cNvSpPr>
          <p:nvPr>
            <p:ph idx="1"/>
          </p:nvPr>
        </p:nvSpPr>
        <p:spPr>
          <a:xfrm>
            <a:off x="402414" y="2306971"/>
            <a:ext cx="10822312" cy="4269997"/>
          </a:xfrm>
        </p:spPr>
        <p:txBody>
          <a:bodyPr>
            <a:normAutofit/>
          </a:bodyPr>
          <a:lstStyle/>
          <a:p>
            <a:r>
              <a:rPr lang="en-GB" sz="3600" b="1" dirty="0"/>
              <a:t>There are rewards and judgements relating to the responsibilities we have been given</a:t>
            </a:r>
          </a:p>
          <a:p>
            <a:r>
              <a:rPr lang="en-GB" sz="3600" b="1" dirty="0"/>
              <a:t>Again a reminder here to pray for our leaders</a:t>
            </a:r>
          </a:p>
          <a:p>
            <a:pPr marL="0" indent="0" algn="ctr">
              <a:buNone/>
            </a:pPr>
            <a:endParaRPr lang="en-GB" sz="3600" b="1" dirty="0"/>
          </a:p>
          <a:p>
            <a:pPr algn="ctr"/>
            <a:endParaRPr lang="en-GB" sz="3400" dirty="0">
              <a:solidFill>
                <a:srgbClr val="FFFF00"/>
              </a:solidFill>
            </a:endParaRPr>
          </a:p>
        </p:txBody>
      </p:sp>
      <p:sp>
        <p:nvSpPr>
          <p:cNvPr id="6" name="TextBox 5">
            <a:extLst>
              <a:ext uri="{FF2B5EF4-FFF2-40B4-BE49-F238E27FC236}">
                <a16:creationId xmlns:a16="http://schemas.microsoft.com/office/drawing/2014/main" id="{B43C115A-F7C8-4EAD-84D6-E235A70D9923}"/>
              </a:ext>
            </a:extLst>
          </p:cNvPr>
          <p:cNvSpPr txBox="1"/>
          <p:nvPr/>
        </p:nvSpPr>
        <p:spPr>
          <a:xfrm>
            <a:off x="10397640" y="676754"/>
            <a:ext cx="1925787" cy="1200329"/>
          </a:xfrm>
          <a:prstGeom prst="rect">
            <a:avLst/>
          </a:prstGeom>
          <a:noFill/>
        </p:spPr>
        <p:txBody>
          <a:bodyPr wrap="square" rtlCol="0">
            <a:spAutoFit/>
          </a:bodyPr>
          <a:lstStyle/>
          <a:p>
            <a:pPr algn="ctr"/>
            <a:r>
              <a:rPr lang="en-GB" sz="3600" dirty="0">
                <a:solidFill>
                  <a:schemeClr val="bg1"/>
                </a:solidFill>
              </a:rPr>
              <a:t>Lu 12 </a:t>
            </a:r>
          </a:p>
          <a:p>
            <a:pPr algn="ctr"/>
            <a:r>
              <a:rPr lang="en-GB" sz="3600" dirty="0">
                <a:solidFill>
                  <a:schemeClr val="bg1"/>
                </a:solidFill>
              </a:rPr>
              <a:t>47 - 48</a:t>
            </a:r>
          </a:p>
        </p:txBody>
      </p:sp>
    </p:spTree>
    <p:extLst>
      <p:ext uri="{BB962C8B-B14F-4D97-AF65-F5344CB8AC3E}">
        <p14:creationId xmlns:p14="http://schemas.microsoft.com/office/powerpoint/2010/main" val="3797266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93632-5FA1-40DA-BEE7-E52D39884D9F}"/>
              </a:ext>
            </a:extLst>
          </p:cNvPr>
          <p:cNvSpPr>
            <a:spLocks noGrp="1"/>
          </p:cNvSpPr>
          <p:nvPr>
            <p:ph type="title"/>
          </p:nvPr>
        </p:nvSpPr>
        <p:spPr>
          <a:xfrm>
            <a:off x="424913" y="736449"/>
            <a:ext cx="9613861" cy="1080938"/>
          </a:xfrm>
        </p:spPr>
        <p:txBody>
          <a:bodyPr>
            <a:noAutofit/>
          </a:bodyPr>
          <a:lstStyle/>
          <a:p>
            <a:r>
              <a:rPr lang="en-GB" sz="6600" dirty="0">
                <a:solidFill>
                  <a:schemeClr val="tx1"/>
                </a:solidFill>
              </a:rPr>
              <a:t>Application</a:t>
            </a:r>
            <a:r>
              <a:rPr lang="en-GB" sz="6600" dirty="0"/>
              <a:t>		</a:t>
            </a:r>
            <a:endParaRPr lang="en-GB" dirty="0">
              <a:solidFill>
                <a:schemeClr val="tx1"/>
              </a:solidFill>
            </a:endParaRPr>
          </a:p>
        </p:txBody>
      </p:sp>
      <p:sp>
        <p:nvSpPr>
          <p:cNvPr id="3" name="Content Placeholder 2">
            <a:extLst>
              <a:ext uri="{FF2B5EF4-FFF2-40B4-BE49-F238E27FC236}">
                <a16:creationId xmlns:a16="http://schemas.microsoft.com/office/drawing/2014/main" id="{5657767A-E74E-42FD-AD76-D989EAEBB2A0}"/>
              </a:ext>
            </a:extLst>
          </p:cNvPr>
          <p:cNvSpPr>
            <a:spLocks noGrp="1"/>
          </p:cNvSpPr>
          <p:nvPr>
            <p:ph idx="1"/>
          </p:nvPr>
        </p:nvSpPr>
        <p:spPr>
          <a:xfrm>
            <a:off x="424913" y="2441195"/>
            <a:ext cx="11342173" cy="3951216"/>
          </a:xfrm>
        </p:spPr>
        <p:txBody>
          <a:bodyPr>
            <a:normAutofit fontScale="77500" lnSpcReduction="20000"/>
          </a:bodyPr>
          <a:lstStyle/>
          <a:p>
            <a:pPr marL="457200" lvl="1" indent="0" algn="ctr">
              <a:buNone/>
            </a:pPr>
            <a:r>
              <a:rPr lang="en-GB" sz="5400" b="1" dirty="0"/>
              <a:t>Now is the time to live as Christ calls us to</a:t>
            </a:r>
          </a:p>
          <a:p>
            <a:pPr marL="457200" lvl="1" indent="0">
              <a:buNone/>
            </a:pPr>
            <a:endParaRPr lang="en-GB" sz="5400" b="1" dirty="0"/>
          </a:p>
          <a:p>
            <a:pPr marL="457200" lvl="1" indent="0" algn="ctr">
              <a:buNone/>
            </a:pPr>
            <a:r>
              <a:rPr lang="en-GB" sz="5400" b="1" dirty="0"/>
              <a:t> Now is the time to ensure we are ready for Christ’s return</a:t>
            </a:r>
            <a:endParaRPr lang="en-GB" sz="5400" b="1" dirty="0">
              <a:solidFill>
                <a:srgbClr val="FFFF00"/>
              </a:solidFill>
            </a:endParaRPr>
          </a:p>
          <a:p>
            <a:pPr marL="457200" lvl="1" indent="0" algn="ctr">
              <a:buNone/>
            </a:pPr>
            <a:r>
              <a:rPr lang="en-GB" sz="5400" b="1" dirty="0"/>
              <a:t>Let us encourage each other (</a:t>
            </a:r>
            <a:r>
              <a:rPr lang="en-GB" sz="5400" b="1" dirty="0">
                <a:solidFill>
                  <a:srgbClr val="FFFF00"/>
                </a:solidFill>
              </a:rPr>
              <a:t>2 Th 5:1-11</a:t>
            </a:r>
            <a:r>
              <a:rPr lang="en-GB" sz="5400" b="1" dirty="0"/>
              <a:t>)</a:t>
            </a:r>
          </a:p>
          <a:p>
            <a:pPr lvl="1"/>
            <a:endParaRPr lang="en-GB" sz="4800" b="1" dirty="0"/>
          </a:p>
          <a:p>
            <a:pPr marL="457200" lvl="1" indent="0">
              <a:buNone/>
            </a:pPr>
            <a:r>
              <a:rPr lang="en-GB" sz="4800" b="1" dirty="0"/>
              <a:t>		</a:t>
            </a:r>
          </a:p>
        </p:txBody>
      </p:sp>
      <p:sp>
        <p:nvSpPr>
          <p:cNvPr id="7" name="TextBox 6">
            <a:extLst>
              <a:ext uri="{FF2B5EF4-FFF2-40B4-BE49-F238E27FC236}">
                <a16:creationId xmlns:a16="http://schemas.microsoft.com/office/drawing/2014/main" id="{5B258E00-AD11-4EF6-8825-64E2287624AD}"/>
              </a:ext>
            </a:extLst>
          </p:cNvPr>
          <p:cNvSpPr txBox="1"/>
          <p:nvPr/>
        </p:nvSpPr>
        <p:spPr>
          <a:xfrm>
            <a:off x="10397640" y="676754"/>
            <a:ext cx="1925787" cy="1200329"/>
          </a:xfrm>
          <a:prstGeom prst="rect">
            <a:avLst/>
          </a:prstGeom>
          <a:noFill/>
        </p:spPr>
        <p:txBody>
          <a:bodyPr wrap="square" rtlCol="0">
            <a:spAutoFit/>
          </a:bodyPr>
          <a:lstStyle/>
          <a:p>
            <a:pPr algn="ctr"/>
            <a:r>
              <a:rPr lang="en-GB" sz="3600" dirty="0">
                <a:solidFill>
                  <a:schemeClr val="bg1"/>
                </a:solidFill>
              </a:rPr>
              <a:t>Lu 12 </a:t>
            </a:r>
          </a:p>
          <a:p>
            <a:pPr algn="ctr"/>
            <a:r>
              <a:rPr lang="en-GB" sz="3600" dirty="0">
                <a:solidFill>
                  <a:schemeClr val="bg1"/>
                </a:solidFill>
              </a:rPr>
              <a:t>35 - 48</a:t>
            </a:r>
          </a:p>
        </p:txBody>
      </p:sp>
    </p:spTree>
    <p:extLst>
      <p:ext uri="{BB962C8B-B14F-4D97-AF65-F5344CB8AC3E}">
        <p14:creationId xmlns:p14="http://schemas.microsoft.com/office/powerpoint/2010/main" val="1044062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ircle(in)">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93632-5FA1-40DA-BEE7-E52D39884D9F}"/>
              </a:ext>
            </a:extLst>
          </p:cNvPr>
          <p:cNvSpPr>
            <a:spLocks noGrp="1"/>
          </p:cNvSpPr>
          <p:nvPr>
            <p:ph type="title"/>
          </p:nvPr>
        </p:nvSpPr>
        <p:spPr>
          <a:xfrm>
            <a:off x="424913" y="736449"/>
            <a:ext cx="9613861" cy="1080938"/>
          </a:xfrm>
        </p:spPr>
        <p:txBody>
          <a:bodyPr>
            <a:noAutofit/>
          </a:bodyPr>
          <a:lstStyle/>
          <a:p>
            <a:r>
              <a:rPr lang="en-GB" sz="6600" dirty="0">
                <a:solidFill>
                  <a:schemeClr val="tx1"/>
                </a:solidFill>
              </a:rPr>
              <a:t>Application</a:t>
            </a:r>
            <a:r>
              <a:rPr lang="en-GB" sz="6600" dirty="0"/>
              <a:t>		</a:t>
            </a:r>
            <a:endParaRPr lang="en-GB" dirty="0">
              <a:solidFill>
                <a:schemeClr val="tx1"/>
              </a:solidFill>
            </a:endParaRPr>
          </a:p>
        </p:txBody>
      </p:sp>
      <p:sp>
        <p:nvSpPr>
          <p:cNvPr id="3" name="Content Placeholder 2">
            <a:extLst>
              <a:ext uri="{FF2B5EF4-FFF2-40B4-BE49-F238E27FC236}">
                <a16:creationId xmlns:a16="http://schemas.microsoft.com/office/drawing/2014/main" id="{5657767A-E74E-42FD-AD76-D989EAEBB2A0}"/>
              </a:ext>
            </a:extLst>
          </p:cNvPr>
          <p:cNvSpPr>
            <a:spLocks noGrp="1"/>
          </p:cNvSpPr>
          <p:nvPr>
            <p:ph idx="1"/>
          </p:nvPr>
        </p:nvSpPr>
        <p:spPr>
          <a:xfrm>
            <a:off x="424913" y="2441195"/>
            <a:ext cx="11342173" cy="3951216"/>
          </a:xfrm>
        </p:spPr>
        <p:txBody>
          <a:bodyPr>
            <a:normAutofit fontScale="77500" lnSpcReduction="20000"/>
          </a:bodyPr>
          <a:lstStyle/>
          <a:p>
            <a:pPr marL="457200" lvl="1" indent="0" algn="ctr">
              <a:buNone/>
            </a:pPr>
            <a:r>
              <a:rPr lang="en-GB" sz="5400" b="1" dirty="0"/>
              <a:t>Now is the time to live as Christ calls us to</a:t>
            </a:r>
          </a:p>
          <a:p>
            <a:pPr marL="457200" lvl="1" indent="0">
              <a:buNone/>
            </a:pPr>
            <a:endParaRPr lang="en-GB" sz="5400" b="1" dirty="0"/>
          </a:p>
          <a:p>
            <a:pPr marL="457200" lvl="1" indent="0" algn="ctr">
              <a:buNone/>
            </a:pPr>
            <a:r>
              <a:rPr lang="en-GB" sz="5400" b="1" dirty="0"/>
              <a:t> Now is the time to ensure we are ready for Christ’s return</a:t>
            </a:r>
            <a:endParaRPr lang="en-GB" sz="5400" b="1" dirty="0">
              <a:solidFill>
                <a:srgbClr val="FFFF00"/>
              </a:solidFill>
            </a:endParaRPr>
          </a:p>
          <a:p>
            <a:pPr marL="457200" lvl="1" indent="0" algn="ctr">
              <a:buNone/>
            </a:pPr>
            <a:r>
              <a:rPr lang="en-GB" sz="5400" b="1" dirty="0"/>
              <a:t>Let us encourage each other (</a:t>
            </a:r>
            <a:r>
              <a:rPr lang="en-GB" sz="5400" b="1" dirty="0">
                <a:solidFill>
                  <a:srgbClr val="FFFF00"/>
                </a:solidFill>
              </a:rPr>
              <a:t>2 Th 5:1-11</a:t>
            </a:r>
            <a:r>
              <a:rPr lang="en-GB" sz="5400" b="1" dirty="0"/>
              <a:t>)</a:t>
            </a:r>
          </a:p>
          <a:p>
            <a:pPr lvl="1"/>
            <a:endParaRPr lang="en-GB" sz="4800" b="1" dirty="0"/>
          </a:p>
          <a:p>
            <a:pPr marL="457200" lvl="1" indent="0">
              <a:buNone/>
            </a:pPr>
            <a:r>
              <a:rPr lang="en-GB" sz="4800" b="1" dirty="0"/>
              <a:t>		</a:t>
            </a:r>
          </a:p>
        </p:txBody>
      </p:sp>
      <p:sp>
        <p:nvSpPr>
          <p:cNvPr id="6" name="Thought Bubble: Cloud 5">
            <a:extLst>
              <a:ext uri="{FF2B5EF4-FFF2-40B4-BE49-F238E27FC236}">
                <a16:creationId xmlns:a16="http://schemas.microsoft.com/office/drawing/2014/main" id="{940EA980-E958-42DD-90CC-B837082C37A4}"/>
              </a:ext>
            </a:extLst>
          </p:cNvPr>
          <p:cNvSpPr/>
          <p:nvPr/>
        </p:nvSpPr>
        <p:spPr>
          <a:xfrm>
            <a:off x="2954747" y="1276918"/>
            <a:ext cx="6282503" cy="3856522"/>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So who are we? Those servants ready and waiting for Christ’s return? Or still those who don’t believe in him and that he’s coming back? Are we looking forward to those heavenly rewards? Or are we trying to delete the consequences of Christ’s judgment?</a:t>
            </a:r>
          </a:p>
        </p:txBody>
      </p:sp>
      <p:sp>
        <p:nvSpPr>
          <p:cNvPr id="7" name="TextBox 6">
            <a:extLst>
              <a:ext uri="{FF2B5EF4-FFF2-40B4-BE49-F238E27FC236}">
                <a16:creationId xmlns:a16="http://schemas.microsoft.com/office/drawing/2014/main" id="{5B258E00-AD11-4EF6-8825-64E2287624AD}"/>
              </a:ext>
            </a:extLst>
          </p:cNvPr>
          <p:cNvSpPr txBox="1"/>
          <p:nvPr/>
        </p:nvSpPr>
        <p:spPr>
          <a:xfrm>
            <a:off x="10397640" y="676754"/>
            <a:ext cx="1925787" cy="1200329"/>
          </a:xfrm>
          <a:prstGeom prst="rect">
            <a:avLst/>
          </a:prstGeom>
          <a:noFill/>
        </p:spPr>
        <p:txBody>
          <a:bodyPr wrap="square" rtlCol="0">
            <a:spAutoFit/>
          </a:bodyPr>
          <a:lstStyle/>
          <a:p>
            <a:pPr algn="ctr"/>
            <a:r>
              <a:rPr lang="en-GB" sz="3600" dirty="0">
                <a:solidFill>
                  <a:schemeClr val="bg1"/>
                </a:solidFill>
              </a:rPr>
              <a:t>Lu 12 </a:t>
            </a:r>
          </a:p>
          <a:p>
            <a:pPr algn="ctr"/>
            <a:r>
              <a:rPr lang="en-GB" sz="3600" dirty="0">
                <a:solidFill>
                  <a:schemeClr val="bg1"/>
                </a:solidFill>
              </a:rPr>
              <a:t>35 - 48</a:t>
            </a:r>
          </a:p>
        </p:txBody>
      </p:sp>
    </p:spTree>
    <p:extLst>
      <p:ext uri="{BB962C8B-B14F-4D97-AF65-F5344CB8AC3E}">
        <p14:creationId xmlns:p14="http://schemas.microsoft.com/office/powerpoint/2010/main" val="3092704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ircle(in)">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TM03457503[[fn=Quotable]]</Template>
  <TotalTime>1522</TotalTime>
  <Words>349</Words>
  <Application>Microsoft Office PowerPoint</Application>
  <PresentationFormat>Widescreen</PresentationFormat>
  <Paragraphs>51</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Trebuchet MS</vt:lpstr>
      <vt:lpstr>Berlin</vt:lpstr>
      <vt:lpstr>Responsibly Alert!</vt:lpstr>
      <vt:lpstr>Introduction</vt:lpstr>
      <vt:lpstr>Waiting on purpose  </vt:lpstr>
      <vt:lpstr>Forgetting on purpose </vt:lpstr>
      <vt:lpstr>Consequences  </vt:lpstr>
      <vt:lpstr>Application  </vt:lpstr>
      <vt:lpstr>Application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Gospel of Mark</dc:title>
  <dc:creator>Multiple Monitors</dc:creator>
  <cp:lastModifiedBy>Josh Tanton</cp:lastModifiedBy>
  <cp:revision>103</cp:revision>
  <dcterms:created xsi:type="dcterms:W3CDTF">2021-04-12T16:44:01Z</dcterms:created>
  <dcterms:modified xsi:type="dcterms:W3CDTF">2021-06-13T11:13:38Z</dcterms:modified>
</cp:coreProperties>
</file>